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59" r:id="rId5"/>
    <p:sldId id="260" r:id="rId6"/>
    <p:sldId id="261" r:id="rId7"/>
    <p:sldId id="262" r:id="rId8"/>
    <p:sldId id="263" r:id="rId9"/>
    <p:sldId id="264" r:id="rId10"/>
    <p:sldId id="270" r:id="rId11"/>
    <p:sldId id="265" r:id="rId12"/>
    <p:sldId id="266" r:id="rId13"/>
    <p:sldId id="267" r:id="rId14"/>
    <p:sldId id="268"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82" y="4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62D75C31-2567-4DE9-B5CE-38DC9A51E972}" type="datetimeFigureOut">
              <a:rPr lang="en-US" smtClean="0"/>
              <a:t>20/4/2021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C79BD44C-C254-40E0-BC48-C237F38AF5DB}" type="slidenum">
              <a:rPr lang="en-US" smtClean="0"/>
              <a:t>‹#›</a:t>
            </a:fld>
            <a:endParaRPr lang="en-US"/>
          </a:p>
        </p:txBody>
      </p:sp>
    </p:spTree>
    <p:extLst>
      <p:ext uri="{BB962C8B-B14F-4D97-AF65-F5344CB8AC3E}">
        <p14:creationId xmlns:p14="http://schemas.microsoft.com/office/powerpoint/2010/main" val="3601907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2D75C31-2567-4DE9-B5CE-38DC9A51E972}" type="datetimeFigureOut">
              <a:rPr lang="en-US" smtClean="0"/>
              <a:t>20/4/2021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79BD44C-C254-40E0-BC48-C237F38AF5DB}" type="slidenum">
              <a:rPr lang="en-US" smtClean="0"/>
              <a:t>‹#›</a:t>
            </a:fld>
            <a:endParaRPr lang="en-US"/>
          </a:p>
        </p:txBody>
      </p:sp>
    </p:spTree>
    <p:extLst>
      <p:ext uri="{BB962C8B-B14F-4D97-AF65-F5344CB8AC3E}">
        <p14:creationId xmlns:p14="http://schemas.microsoft.com/office/powerpoint/2010/main" val="2072815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62D75C31-2567-4DE9-B5CE-38DC9A51E972}" type="datetimeFigureOut">
              <a:rPr lang="en-US" smtClean="0"/>
              <a:t>20/4/2021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79BD44C-C254-40E0-BC48-C237F38AF5DB}" type="slidenum">
              <a:rPr lang="en-US" smtClean="0"/>
              <a:t>‹#›</a:t>
            </a:fld>
            <a:endParaRPr lang="en-US"/>
          </a:p>
        </p:txBody>
      </p:sp>
    </p:spTree>
    <p:extLst>
      <p:ext uri="{BB962C8B-B14F-4D97-AF65-F5344CB8AC3E}">
        <p14:creationId xmlns:p14="http://schemas.microsoft.com/office/powerpoint/2010/main" val="1683706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62D75C31-2567-4DE9-B5CE-38DC9A51E972}" type="datetimeFigureOut">
              <a:rPr lang="en-US" smtClean="0"/>
              <a:t>20/4/2021</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79BD44C-C254-40E0-BC48-C237F38AF5DB}" type="slidenum">
              <a:rPr lang="en-US" smtClean="0"/>
              <a:t>‹#›</a:t>
            </a:fld>
            <a:endParaRPr lang="en-US"/>
          </a:p>
        </p:txBody>
      </p:sp>
    </p:spTree>
    <p:extLst>
      <p:ext uri="{BB962C8B-B14F-4D97-AF65-F5344CB8AC3E}">
        <p14:creationId xmlns:p14="http://schemas.microsoft.com/office/powerpoint/2010/main" val="883407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2D75C31-2567-4DE9-B5CE-38DC9A51E972}" type="datetimeFigureOut">
              <a:rPr lang="en-US" smtClean="0"/>
              <a:t>20/4/2021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79BD44C-C254-40E0-BC48-C237F38AF5DB}" type="slidenum">
              <a:rPr lang="en-US" smtClean="0"/>
              <a:t>‹#›</a:t>
            </a:fld>
            <a:endParaRPr lang="en-US"/>
          </a:p>
        </p:txBody>
      </p:sp>
    </p:spTree>
    <p:extLst>
      <p:ext uri="{BB962C8B-B14F-4D97-AF65-F5344CB8AC3E}">
        <p14:creationId xmlns:p14="http://schemas.microsoft.com/office/powerpoint/2010/main" val="2859428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2D75C31-2567-4DE9-B5CE-38DC9A51E972}" type="datetimeFigureOut">
              <a:rPr lang="en-US" smtClean="0"/>
              <a:t>20/4/2021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9BD44C-C254-40E0-BC48-C237F38AF5DB}" type="slidenum">
              <a:rPr lang="en-US" smtClean="0"/>
              <a:t>‹#›</a:t>
            </a:fld>
            <a:endParaRPr lang="en-US"/>
          </a:p>
        </p:txBody>
      </p:sp>
    </p:spTree>
    <p:extLst>
      <p:ext uri="{BB962C8B-B14F-4D97-AF65-F5344CB8AC3E}">
        <p14:creationId xmlns:p14="http://schemas.microsoft.com/office/powerpoint/2010/main" val="5194684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2D75C31-2567-4DE9-B5CE-38DC9A51E972}" type="datetimeFigureOut">
              <a:rPr lang="en-US" smtClean="0"/>
              <a:t>20/4/2021</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C79BD44C-C254-40E0-BC48-C237F38AF5DB}" type="slidenum">
              <a:rPr lang="en-US" smtClean="0"/>
              <a:t>‹#›</a:t>
            </a:fld>
            <a:endParaRPr lang="en-US"/>
          </a:p>
        </p:txBody>
      </p:sp>
    </p:spTree>
    <p:extLst>
      <p:ext uri="{BB962C8B-B14F-4D97-AF65-F5344CB8AC3E}">
        <p14:creationId xmlns:p14="http://schemas.microsoft.com/office/powerpoint/2010/main" val="2371315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62D75C31-2567-4DE9-B5CE-38DC9A51E972}" type="datetimeFigureOut">
              <a:rPr lang="en-US" smtClean="0"/>
              <a:t>20/4/2021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9BD44C-C254-40E0-BC48-C237F38AF5DB}" type="slidenum">
              <a:rPr lang="en-US" smtClean="0"/>
              <a:t>‹#›</a:t>
            </a:fld>
            <a:endParaRPr lang="en-US"/>
          </a:p>
        </p:txBody>
      </p:sp>
    </p:spTree>
    <p:extLst>
      <p:ext uri="{BB962C8B-B14F-4D97-AF65-F5344CB8AC3E}">
        <p14:creationId xmlns:p14="http://schemas.microsoft.com/office/powerpoint/2010/main" val="3622716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62D75C31-2567-4DE9-B5CE-38DC9A51E972}" type="datetimeFigureOut">
              <a:rPr lang="en-US" smtClean="0"/>
              <a:t>20/4/2021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79BD44C-C254-40E0-BC48-C237F38AF5DB}" type="slidenum">
              <a:rPr lang="en-US" smtClean="0"/>
              <a:t>‹#›</a:t>
            </a:fld>
            <a:endParaRPr lang="en-US"/>
          </a:p>
        </p:txBody>
      </p:sp>
    </p:spTree>
    <p:extLst>
      <p:ext uri="{BB962C8B-B14F-4D97-AF65-F5344CB8AC3E}">
        <p14:creationId xmlns:p14="http://schemas.microsoft.com/office/powerpoint/2010/main" val="599465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D75C31-2567-4DE9-B5CE-38DC9A51E972}" type="datetimeFigureOut">
              <a:rPr lang="en-US" smtClean="0"/>
              <a:t>20/4/2021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9BD44C-C254-40E0-BC48-C237F38AF5DB}" type="slidenum">
              <a:rPr lang="en-US" smtClean="0"/>
              <a:t>‹#›</a:t>
            </a:fld>
            <a:endParaRPr lang="en-US"/>
          </a:p>
        </p:txBody>
      </p:sp>
    </p:spTree>
    <p:extLst>
      <p:ext uri="{BB962C8B-B14F-4D97-AF65-F5344CB8AC3E}">
        <p14:creationId xmlns:p14="http://schemas.microsoft.com/office/powerpoint/2010/main" val="1755924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2D75C31-2567-4DE9-B5CE-38DC9A51E972}" type="datetimeFigureOut">
              <a:rPr lang="en-US" smtClean="0"/>
              <a:t>20/4/2021</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79BD44C-C254-40E0-BC48-C237F38AF5DB}" type="slidenum">
              <a:rPr lang="en-US" smtClean="0"/>
              <a:t>‹#›</a:t>
            </a:fld>
            <a:endParaRPr lang="en-US"/>
          </a:p>
        </p:txBody>
      </p:sp>
    </p:spTree>
    <p:extLst>
      <p:ext uri="{BB962C8B-B14F-4D97-AF65-F5344CB8AC3E}">
        <p14:creationId xmlns:p14="http://schemas.microsoft.com/office/powerpoint/2010/main" val="446264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2D75C31-2567-4DE9-B5CE-38DC9A51E972}" type="datetimeFigureOut">
              <a:rPr lang="en-US" smtClean="0"/>
              <a:t>20/4/2021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9BD44C-C254-40E0-BC48-C237F38AF5DB}" type="slidenum">
              <a:rPr lang="en-US" smtClean="0"/>
              <a:t>‹#›</a:t>
            </a:fld>
            <a:endParaRPr lang="en-US"/>
          </a:p>
        </p:txBody>
      </p:sp>
    </p:spTree>
    <p:extLst>
      <p:ext uri="{BB962C8B-B14F-4D97-AF65-F5344CB8AC3E}">
        <p14:creationId xmlns:p14="http://schemas.microsoft.com/office/powerpoint/2010/main" val="1428469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2D75C31-2567-4DE9-B5CE-38DC9A51E972}" type="datetimeFigureOut">
              <a:rPr lang="en-US" smtClean="0"/>
              <a:t>20/4/2021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9BD44C-C254-40E0-BC48-C237F38AF5DB}" type="slidenum">
              <a:rPr lang="en-US" smtClean="0"/>
              <a:t>‹#›</a:t>
            </a:fld>
            <a:endParaRPr lang="en-US"/>
          </a:p>
        </p:txBody>
      </p:sp>
    </p:spTree>
    <p:extLst>
      <p:ext uri="{BB962C8B-B14F-4D97-AF65-F5344CB8AC3E}">
        <p14:creationId xmlns:p14="http://schemas.microsoft.com/office/powerpoint/2010/main" val="1920645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2D75C31-2567-4DE9-B5CE-38DC9A51E972}" type="datetimeFigureOut">
              <a:rPr lang="en-US" smtClean="0"/>
              <a:t>20/4/2021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9BD44C-C254-40E0-BC48-C237F38AF5DB}" type="slidenum">
              <a:rPr lang="en-US" smtClean="0"/>
              <a:t>‹#›</a:t>
            </a:fld>
            <a:endParaRPr lang="en-US"/>
          </a:p>
        </p:txBody>
      </p:sp>
    </p:spTree>
    <p:extLst>
      <p:ext uri="{BB962C8B-B14F-4D97-AF65-F5344CB8AC3E}">
        <p14:creationId xmlns:p14="http://schemas.microsoft.com/office/powerpoint/2010/main" val="4200180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75C31-2567-4DE9-B5CE-38DC9A51E972}" type="datetimeFigureOut">
              <a:rPr lang="en-US" smtClean="0"/>
              <a:t>20/4/2021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79BD44C-C254-40E0-BC48-C237F38AF5DB}" type="slidenum">
              <a:rPr lang="en-US" smtClean="0"/>
              <a:t>‹#›</a:t>
            </a:fld>
            <a:endParaRPr lang="en-US"/>
          </a:p>
        </p:txBody>
      </p:sp>
    </p:spTree>
    <p:extLst>
      <p:ext uri="{BB962C8B-B14F-4D97-AF65-F5344CB8AC3E}">
        <p14:creationId xmlns:p14="http://schemas.microsoft.com/office/powerpoint/2010/main" val="3018400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2D75C31-2567-4DE9-B5CE-38DC9A51E972}" type="datetimeFigureOut">
              <a:rPr lang="en-US" smtClean="0"/>
              <a:t>20/4/2021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79BD44C-C254-40E0-BC48-C237F38AF5DB}" type="slidenum">
              <a:rPr lang="en-US" smtClean="0"/>
              <a:t>‹#›</a:t>
            </a:fld>
            <a:endParaRPr lang="en-US"/>
          </a:p>
        </p:txBody>
      </p:sp>
    </p:spTree>
    <p:extLst>
      <p:ext uri="{BB962C8B-B14F-4D97-AF65-F5344CB8AC3E}">
        <p14:creationId xmlns:p14="http://schemas.microsoft.com/office/powerpoint/2010/main" val="665910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2D75C31-2567-4DE9-B5CE-38DC9A51E972}" type="datetimeFigureOut">
              <a:rPr lang="en-US" smtClean="0"/>
              <a:t>20/4/2021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79BD44C-C254-40E0-BC48-C237F38AF5DB}" type="slidenum">
              <a:rPr lang="en-US" smtClean="0"/>
              <a:t>‹#›</a:t>
            </a:fld>
            <a:endParaRPr lang="en-US"/>
          </a:p>
        </p:txBody>
      </p:sp>
    </p:spTree>
    <p:extLst>
      <p:ext uri="{BB962C8B-B14F-4D97-AF65-F5344CB8AC3E}">
        <p14:creationId xmlns:p14="http://schemas.microsoft.com/office/powerpoint/2010/main" val="1262259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62D75C31-2567-4DE9-B5CE-38DC9A51E972}" type="datetimeFigureOut">
              <a:rPr lang="en-US" smtClean="0"/>
              <a:t>20/4/2021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C79BD44C-C254-40E0-BC48-C237F38AF5DB}" type="slidenum">
              <a:rPr lang="en-US" smtClean="0"/>
              <a:t>‹#›</a:t>
            </a:fld>
            <a:endParaRPr lang="en-US"/>
          </a:p>
        </p:txBody>
      </p:sp>
    </p:spTree>
    <p:extLst>
      <p:ext uri="{BB962C8B-B14F-4D97-AF65-F5344CB8AC3E}">
        <p14:creationId xmlns:p14="http://schemas.microsoft.com/office/powerpoint/2010/main" val="37187954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smtClean="0">
                <a:latin typeface="Times New Roman" panose="02020603050405020304" pitchFamily="18" charset="0"/>
                <a:cs typeface="Times New Roman" panose="02020603050405020304" pitchFamily="18" charset="0"/>
              </a:rPr>
              <a:t>Chuyên đề thiết kế hệ vi mạch 1</a:t>
            </a:r>
            <a:br>
              <a:rPr lang="en-US" sz="3600" smtClean="0">
                <a:latin typeface="Times New Roman" panose="02020603050405020304" pitchFamily="18" charset="0"/>
                <a:cs typeface="Times New Roman" panose="02020603050405020304" pitchFamily="18" charset="0"/>
              </a:rPr>
            </a:br>
            <a:r>
              <a:rPr lang="en-US" sz="3600" smtClean="0">
                <a:latin typeface="Times New Roman" panose="02020603050405020304" pitchFamily="18" charset="0"/>
                <a:cs typeface="Times New Roman" panose="02020603050405020304" pitchFamily="18" charset="0"/>
              </a:rPr>
              <a:t>CE434.L21.MTCL</a:t>
            </a:r>
            <a:endParaRPr lang="en-US" sz="360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normAutofit fontScale="92500" lnSpcReduction="20000"/>
          </a:bodyPr>
          <a:lstStyle/>
          <a:p>
            <a:r>
              <a:rPr lang="en-US" smtClean="0">
                <a:latin typeface="Times New Roman" panose="02020603050405020304" pitchFamily="18" charset="0"/>
                <a:cs typeface="Times New Roman" panose="02020603050405020304" pitchFamily="18" charset="0"/>
              </a:rPr>
              <a:t>Mạng neurol tích chập (CNN)</a:t>
            </a:r>
          </a:p>
          <a:p>
            <a:r>
              <a:rPr lang="en-US" sz="3600" smtClean="0"/>
              <a:t>AlexNET</a:t>
            </a:r>
            <a:endParaRPr lang="en-US" sz="3600"/>
          </a:p>
        </p:txBody>
      </p:sp>
    </p:spTree>
    <p:extLst>
      <p:ext uri="{BB962C8B-B14F-4D97-AF65-F5344CB8AC3E}">
        <p14:creationId xmlns:p14="http://schemas.microsoft.com/office/powerpoint/2010/main" val="3668609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I.Tổng quan CNN</a:t>
            </a:r>
          </a:p>
        </p:txBody>
      </p:sp>
      <p:sp>
        <p:nvSpPr>
          <p:cNvPr id="3" name="Content Placeholder 2"/>
          <p:cNvSpPr>
            <a:spLocks noGrp="1"/>
          </p:cNvSpPr>
          <p:nvPr>
            <p:ph idx="1"/>
          </p:nvPr>
        </p:nvSpPr>
        <p:spPr/>
        <p:txBody>
          <a:bodyPr/>
          <a:lstStyle/>
          <a:p>
            <a:r>
              <a:rPr lang="en-US" b="1" smtClean="0"/>
              <a:t>Softmax – Hàm trả về dạng xác suất?</a:t>
            </a:r>
            <a:endParaRPr lang="en-US" b="1"/>
          </a:p>
          <a:p>
            <a:endParaRPr lang="en-US"/>
          </a:p>
        </p:txBody>
      </p:sp>
    </p:spTree>
    <p:extLst>
      <p:ext uri="{BB962C8B-B14F-4D97-AF65-F5344CB8AC3E}">
        <p14:creationId xmlns:p14="http://schemas.microsoft.com/office/powerpoint/2010/main" val="878810215"/>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II. AlexNet</a:t>
            </a:r>
            <a:endParaRPr lang="en-US"/>
          </a:p>
        </p:txBody>
      </p:sp>
      <p:sp>
        <p:nvSpPr>
          <p:cNvPr id="3" name="Content Placeholder 2"/>
          <p:cNvSpPr>
            <a:spLocks noGrp="1"/>
          </p:cNvSpPr>
          <p:nvPr>
            <p:ph idx="1"/>
          </p:nvPr>
        </p:nvSpPr>
        <p:spPr/>
        <p:txBody>
          <a:bodyPr/>
          <a:lstStyle/>
          <a:p>
            <a:r>
              <a:rPr lang="en-US" smtClean="0"/>
              <a:t>1. Mô hình</a:t>
            </a:r>
          </a:p>
          <a:p>
            <a:pPr marL="0" indent="0">
              <a:buNone/>
            </a:pPr>
            <a:r>
              <a:rPr lang="en-US" smtClean="0"/>
              <a:t>Trước tiên, input ảnh phải được resize về 256x256 đối với AlexNet.</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3718992"/>
            <a:ext cx="6191250" cy="2562225"/>
          </a:xfrm>
          <a:prstGeom prst="rect">
            <a:avLst/>
          </a:prstGeom>
        </p:spPr>
      </p:pic>
    </p:spTree>
    <p:extLst>
      <p:ext uri="{BB962C8B-B14F-4D97-AF65-F5344CB8AC3E}">
        <p14:creationId xmlns:p14="http://schemas.microsoft.com/office/powerpoint/2010/main" val="3949791694"/>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II. AlexNet</a:t>
            </a:r>
          </a:p>
        </p:txBody>
      </p:sp>
      <p:sp>
        <p:nvSpPr>
          <p:cNvPr id="3" name="Content Placeholder 2"/>
          <p:cNvSpPr>
            <a:spLocks noGrp="1"/>
          </p:cNvSpPr>
          <p:nvPr>
            <p:ph idx="1"/>
          </p:nvPr>
        </p:nvSpPr>
        <p:spPr/>
        <p:txBody>
          <a:bodyPr/>
          <a:lstStyle/>
          <a:p>
            <a:r>
              <a:rPr lang="en-US"/>
              <a:t>1. Mô hình</a:t>
            </a:r>
          </a:p>
          <a:p>
            <a:pPr marL="0" indent="0">
              <a:buNone/>
            </a:pPr>
            <a:r>
              <a:rPr lang="vi-VN"/>
              <a:t>Sau khi chuẩn hoá hết tất cả các ảnh về dạng 256x256x3, nhóm tác giả chỉ sử dụng một phần của bức ảnh có kích thước 227x227x3 của một bức ảnh làm đầu vào cho mạng neural </a:t>
            </a:r>
            <a:r>
              <a:rPr lang="vi-VN"/>
              <a:t>network</a:t>
            </a:r>
            <a:r>
              <a:rPr lang="vi-VN" smtClean="0"/>
              <a:t>.</a:t>
            </a:r>
            <a:endParaRPr lang="en-US" smtClean="0"/>
          </a:p>
          <a:p>
            <a:pPr marL="0" indent="0">
              <a:buNone/>
            </a:pPr>
            <a:r>
              <a:rPr lang="en-US"/>
              <a:t>AlexNet bao gồm 5 convolution Layer và 3 Fully connected Layers.</a:t>
            </a:r>
            <a:r>
              <a:rPr lang="en-US"/>
              <a:t/>
            </a:r>
            <a:br>
              <a:rPr lang="en-US"/>
            </a:br>
            <a:endParaRPr lang="en-US"/>
          </a:p>
        </p:txBody>
      </p:sp>
    </p:spTree>
    <p:extLst>
      <p:ext uri="{BB962C8B-B14F-4D97-AF65-F5344CB8AC3E}">
        <p14:creationId xmlns:p14="http://schemas.microsoft.com/office/powerpoint/2010/main" val="1571139273"/>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II. AlexNet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9542" y="1878157"/>
            <a:ext cx="8853054" cy="4979843"/>
          </a:xfrm>
        </p:spPr>
      </p:pic>
    </p:spTree>
    <p:extLst>
      <p:ext uri="{BB962C8B-B14F-4D97-AF65-F5344CB8AC3E}">
        <p14:creationId xmlns:p14="http://schemas.microsoft.com/office/powerpoint/2010/main" val="1979164134"/>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II. AlexNet</a:t>
            </a:r>
          </a:p>
        </p:txBody>
      </p:sp>
      <p:sp>
        <p:nvSpPr>
          <p:cNvPr id="3" name="Content Placeholder 2"/>
          <p:cNvSpPr>
            <a:spLocks noGrp="1"/>
          </p:cNvSpPr>
          <p:nvPr>
            <p:ph idx="1"/>
          </p:nvPr>
        </p:nvSpPr>
        <p:spPr>
          <a:xfrm>
            <a:off x="483080" y="2286000"/>
            <a:ext cx="9497534" cy="4572000"/>
          </a:xfrm>
        </p:spPr>
        <p:txBody>
          <a:bodyPr>
            <a:normAutofit/>
          </a:bodyPr>
          <a:lstStyle/>
          <a:p>
            <a:r>
              <a:rPr lang="en-US" smtClean="0"/>
              <a:t>2. Các bước thực hiện AlexNet</a:t>
            </a:r>
          </a:p>
          <a:p>
            <a:pPr marL="0" indent="0">
              <a:buNone/>
            </a:pPr>
            <a:r>
              <a:rPr lang="en-US" sz="1600" smtClean="0"/>
              <a:t>Convolution using 11x11 filter, stride=4, 96 kernels</a:t>
            </a:r>
            <a:r>
              <a:rPr lang="en-US" sz="1400" smtClean="0"/>
              <a:t> (</a:t>
            </a:r>
            <a:r>
              <a:rPr lang="en-US" sz="1600" smtClean="0"/>
              <a:t>ReLU nonlinerity)</a:t>
            </a:r>
          </a:p>
          <a:p>
            <a:pPr marL="0" indent="0">
              <a:buNone/>
            </a:pPr>
            <a:r>
              <a:rPr lang="en-US" sz="1600" smtClean="0"/>
              <a:t>	  + Max POOL 3x3, stride=2</a:t>
            </a:r>
          </a:p>
          <a:p>
            <a:pPr marL="0" indent="0">
              <a:buNone/>
            </a:pPr>
            <a:r>
              <a:rPr lang="en-US" sz="1600" smtClean="0"/>
              <a:t>Convolution </a:t>
            </a:r>
            <a:r>
              <a:rPr lang="en-US" sz="1600"/>
              <a:t>using </a:t>
            </a:r>
            <a:r>
              <a:rPr lang="en-US" sz="1600" smtClean="0"/>
              <a:t>5x5 </a:t>
            </a:r>
            <a:r>
              <a:rPr lang="en-US" sz="1600"/>
              <a:t>filter</a:t>
            </a:r>
            <a:r>
              <a:rPr lang="en-US" sz="1600"/>
              <a:t>, </a:t>
            </a:r>
            <a:r>
              <a:rPr lang="en-US" sz="1600" smtClean="0"/>
              <a:t>pad=2, 256 kernels</a:t>
            </a:r>
            <a:r>
              <a:rPr lang="en-US" sz="1400"/>
              <a:t> (</a:t>
            </a:r>
            <a:r>
              <a:rPr lang="en-US" sz="1600"/>
              <a:t>ReLU nonlinerity)</a:t>
            </a:r>
            <a:endParaRPr lang="en-US" sz="1600" smtClean="0"/>
          </a:p>
          <a:p>
            <a:pPr marL="0" indent="0">
              <a:buNone/>
            </a:pPr>
            <a:r>
              <a:rPr lang="en-US" sz="1600"/>
              <a:t>	  + Max POOL 3x3</a:t>
            </a:r>
            <a:r>
              <a:rPr lang="en-US" sz="1600"/>
              <a:t>, </a:t>
            </a:r>
            <a:r>
              <a:rPr lang="en-US" sz="1600" smtClean="0"/>
              <a:t>stride=2</a:t>
            </a:r>
          </a:p>
          <a:p>
            <a:pPr marL="0" indent="0">
              <a:buNone/>
            </a:pPr>
            <a:r>
              <a:rPr lang="en-US" sz="1600"/>
              <a:t>Convolution </a:t>
            </a:r>
            <a:r>
              <a:rPr lang="en-US" sz="1600"/>
              <a:t>using </a:t>
            </a:r>
            <a:r>
              <a:rPr lang="en-US" sz="1600"/>
              <a:t>3</a:t>
            </a:r>
            <a:r>
              <a:rPr lang="en-US" sz="1600" smtClean="0"/>
              <a:t>x3 </a:t>
            </a:r>
            <a:r>
              <a:rPr lang="en-US" sz="1600"/>
              <a:t>filter</a:t>
            </a:r>
            <a:r>
              <a:rPr lang="en-US" sz="1600"/>
              <a:t>, </a:t>
            </a:r>
            <a:r>
              <a:rPr lang="en-US" sz="1600" smtClean="0"/>
              <a:t>pad=1, 384 kernels</a:t>
            </a:r>
            <a:r>
              <a:rPr lang="en-US" sz="1400"/>
              <a:t> (</a:t>
            </a:r>
            <a:r>
              <a:rPr lang="en-US" sz="1600"/>
              <a:t>ReLU nonlinerity)</a:t>
            </a:r>
            <a:endParaRPr lang="en-US" sz="1600" smtClean="0"/>
          </a:p>
          <a:p>
            <a:pPr marL="0" indent="0">
              <a:buNone/>
            </a:pPr>
            <a:r>
              <a:rPr lang="en-US" sz="1600"/>
              <a:t>Convolution </a:t>
            </a:r>
            <a:r>
              <a:rPr lang="en-US" sz="1600"/>
              <a:t>using </a:t>
            </a:r>
            <a:r>
              <a:rPr lang="en-US" sz="1600" smtClean="0"/>
              <a:t>3x3 </a:t>
            </a:r>
            <a:r>
              <a:rPr lang="en-US" sz="1600"/>
              <a:t>filter</a:t>
            </a:r>
            <a:r>
              <a:rPr lang="en-US" sz="1600"/>
              <a:t>, </a:t>
            </a:r>
            <a:r>
              <a:rPr lang="en-US" sz="1600" smtClean="0"/>
              <a:t>pad=1, 384 kernels</a:t>
            </a:r>
            <a:r>
              <a:rPr lang="en-US" sz="1400"/>
              <a:t> (</a:t>
            </a:r>
            <a:r>
              <a:rPr lang="en-US" sz="1600"/>
              <a:t>ReLU nonlinerity)</a:t>
            </a:r>
            <a:endParaRPr lang="en-US" sz="1600" smtClean="0"/>
          </a:p>
          <a:p>
            <a:pPr marL="0" indent="0">
              <a:buNone/>
            </a:pPr>
            <a:r>
              <a:rPr lang="en-US" sz="1600"/>
              <a:t>Convolution </a:t>
            </a:r>
            <a:r>
              <a:rPr lang="en-US" sz="1600"/>
              <a:t>using </a:t>
            </a:r>
            <a:r>
              <a:rPr lang="en-US" sz="1600" smtClean="0"/>
              <a:t>3x3 </a:t>
            </a:r>
            <a:r>
              <a:rPr lang="en-US" sz="1600"/>
              <a:t>filter</a:t>
            </a:r>
            <a:r>
              <a:rPr lang="en-US" sz="1600"/>
              <a:t>, </a:t>
            </a:r>
            <a:r>
              <a:rPr lang="en-US" sz="1600" smtClean="0"/>
              <a:t>pad=1, </a:t>
            </a:r>
            <a:r>
              <a:rPr lang="en-US" sz="1600"/>
              <a:t>256 </a:t>
            </a:r>
            <a:r>
              <a:rPr lang="en-US" sz="1600" smtClean="0"/>
              <a:t>kernels</a:t>
            </a:r>
            <a:r>
              <a:rPr lang="en-US" sz="1400"/>
              <a:t> (</a:t>
            </a:r>
            <a:r>
              <a:rPr lang="en-US" sz="1600"/>
              <a:t>ReLU nonlinerity)</a:t>
            </a:r>
            <a:endParaRPr lang="en-US" sz="1600" smtClean="0"/>
          </a:p>
          <a:p>
            <a:pPr marL="0" indent="0">
              <a:buNone/>
            </a:pPr>
            <a:r>
              <a:rPr lang="en-US" sz="1600"/>
              <a:t>	  + Max POOL 3x3</a:t>
            </a:r>
            <a:r>
              <a:rPr lang="en-US" sz="1600"/>
              <a:t>, </a:t>
            </a:r>
            <a:r>
              <a:rPr lang="en-US" sz="1600" smtClean="0"/>
              <a:t>stride=2</a:t>
            </a:r>
          </a:p>
          <a:p>
            <a:pPr marL="0" indent="0">
              <a:buNone/>
            </a:pPr>
            <a:r>
              <a:rPr lang="en-US" sz="1600" smtClean="0"/>
              <a:t>Fully Connected with 4096 nodes</a:t>
            </a:r>
            <a:r>
              <a:rPr lang="en-US" sz="1400"/>
              <a:t> (</a:t>
            </a:r>
            <a:r>
              <a:rPr lang="en-US" sz="1600"/>
              <a:t>ReLU nonlinerity)</a:t>
            </a:r>
            <a:endParaRPr lang="en-US" sz="1600" smtClean="0"/>
          </a:p>
          <a:p>
            <a:pPr marL="0" indent="0">
              <a:buNone/>
            </a:pPr>
            <a:r>
              <a:rPr lang="en-US" sz="1600"/>
              <a:t>Fully Connected with </a:t>
            </a:r>
            <a:r>
              <a:rPr lang="en-US" sz="1600"/>
              <a:t>4096 </a:t>
            </a:r>
            <a:r>
              <a:rPr lang="en-US" sz="1600" smtClean="0"/>
              <a:t>nodes</a:t>
            </a:r>
            <a:r>
              <a:rPr lang="en-US" sz="1400"/>
              <a:t> (</a:t>
            </a:r>
            <a:r>
              <a:rPr lang="en-US" sz="1600"/>
              <a:t>ReLU nonlinerity)</a:t>
            </a:r>
            <a:endParaRPr lang="en-US" sz="1600" smtClean="0"/>
          </a:p>
          <a:p>
            <a:pPr marL="0" indent="0">
              <a:buNone/>
            </a:pPr>
            <a:r>
              <a:rPr lang="en-US" sz="1600" smtClean="0"/>
              <a:t>Output Layer softmax with 1000 nodes</a:t>
            </a:r>
            <a:endParaRPr lang="en-US" sz="1600"/>
          </a:p>
          <a:p>
            <a:pPr marL="0" indent="0">
              <a:buNone/>
            </a:pPr>
            <a:endParaRPr lang="en-US" sz="1600"/>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smtClean="0"/>
          </a:p>
          <a:p>
            <a:pPr>
              <a:buFontTx/>
              <a:buChar char="-"/>
            </a:pP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9215" y="1063533"/>
            <a:ext cx="2057260" cy="5794467"/>
          </a:xfrm>
          <a:prstGeom prst="rect">
            <a:avLst/>
          </a:prstGeom>
        </p:spPr>
      </p:pic>
    </p:spTree>
    <p:extLst>
      <p:ext uri="{BB962C8B-B14F-4D97-AF65-F5344CB8AC3E}">
        <p14:creationId xmlns:p14="http://schemas.microsoft.com/office/powerpoint/2010/main" val="2831346059"/>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III.AlexNet HDL</a:t>
            </a:r>
            <a:endParaRPr lang="en-US"/>
          </a:p>
        </p:txBody>
      </p:sp>
      <p:sp>
        <p:nvSpPr>
          <p:cNvPr id="3" name="Content Placeholder 2"/>
          <p:cNvSpPr>
            <a:spLocks noGrp="1"/>
          </p:cNvSpPr>
          <p:nvPr>
            <p:ph idx="1"/>
          </p:nvPr>
        </p:nvSpPr>
        <p:spPr>
          <a:xfrm>
            <a:off x="517584" y="2277374"/>
            <a:ext cx="9463029" cy="3742426"/>
          </a:xfrm>
        </p:spPr>
        <p:txBody>
          <a:bodyPr/>
          <a:lstStyle/>
          <a:p>
            <a:r>
              <a:rPr lang="en-US" smtClean="0"/>
              <a:t>1. RTL</a:t>
            </a:r>
          </a:p>
          <a:p>
            <a:endParaRPr lang="en-US"/>
          </a:p>
        </p:txBody>
      </p:sp>
    </p:spTree>
    <p:extLst>
      <p:ext uri="{BB962C8B-B14F-4D97-AF65-F5344CB8AC3E}">
        <p14:creationId xmlns:p14="http://schemas.microsoft.com/office/powerpoint/2010/main" val="2201161276"/>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t>I</a:t>
            </a:r>
            <a:r>
              <a:rPr lang="en-US" smtClean="0"/>
              <a:t>.Tổng quan CNN</a:t>
            </a:r>
            <a:endParaRPr lang="en-US"/>
          </a:p>
        </p:txBody>
      </p:sp>
      <p:sp>
        <p:nvSpPr>
          <p:cNvPr id="3" name="Content Placeholder 2"/>
          <p:cNvSpPr>
            <a:spLocks noGrp="1"/>
          </p:cNvSpPr>
          <p:nvPr>
            <p:ph idx="1"/>
          </p:nvPr>
        </p:nvSpPr>
        <p:spPr>
          <a:xfrm>
            <a:off x="250166" y="4811863"/>
            <a:ext cx="7479103" cy="3416300"/>
          </a:xfrm>
        </p:spPr>
        <p:txBody>
          <a:bodyPr/>
          <a:lstStyle/>
          <a:p>
            <a:r>
              <a:rPr lang="en-US" smtClean="0"/>
              <a:t>- CNN </a:t>
            </a:r>
            <a:r>
              <a:rPr lang="en-US"/>
              <a:t>phân loại hình ảnh bằng cách lấy 1 hình ảnh đầu vào, xử lý và phân loại nó theo các hạng mục nhất định (Ví dụ: Chó, Mèo, Hổ, </a:t>
            </a:r>
            <a:r>
              <a:rPr lang="en-US"/>
              <a:t>...). </a:t>
            </a:r>
            <a:r>
              <a:rPr lang="en-US" smtClean="0"/>
              <a:t>Máy </a:t>
            </a:r>
            <a:r>
              <a:rPr lang="en-US"/>
              <a:t>tính coi hình ảnh đầu vào là 1 mảng pixel và nó phụ thuộc vào độ phân giải của hình ảnh. Dựa trên độ phân giải hình ảnh, máy tính sẽ thấy H x W x D (H: Chiều cao, W: Chiều rộng, D: Độ dày)</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66" y="1771171"/>
            <a:ext cx="10058400" cy="2514600"/>
          </a:xfrm>
          <a:prstGeom prst="rect">
            <a:avLst/>
          </a:prstGeom>
        </p:spPr>
      </p:pic>
    </p:spTree>
    <p:extLst>
      <p:ext uri="{BB962C8B-B14F-4D97-AF65-F5344CB8AC3E}">
        <p14:creationId xmlns:p14="http://schemas.microsoft.com/office/powerpoint/2010/main" val="2611794752"/>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I.Tổng </a:t>
            </a:r>
            <a:r>
              <a:rPr lang="en-US"/>
              <a:t>quan CNN</a:t>
            </a:r>
          </a:p>
        </p:txBody>
      </p:sp>
      <p:sp>
        <p:nvSpPr>
          <p:cNvPr id="3" name="Content Placeholder 2"/>
          <p:cNvSpPr>
            <a:spLocks noGrp="1"/>
          </p:cNvSpPr>
          <p:nvPr>
            <p:ph idx="1"/>
          </p:nvPr>
        </p:nvSpPr>
        <p:spPr/>
        <p:txBody>
          <a:bodyPr/>
          <a:lstStyle/>
          <a:p>
            <a:r>
              <a:rPr lang="vi-VN"/>
              <a:t>Về kỹ thuật, mô hình CNN để training và kiểm tra, mỗi hình ảnh đầu vào sẽ chuyển nó qua 1 loạt các lớp tích chập với các bộ lọc (Kernals), tổng hợp lại các lớp được kết nối đầy đủ (Full Connected) và áp dụng hàm Softmax để phân loại đối tượng có giá trị xác suất giữa 0 </a:t>
            </a:r>
            <a:r>
              <a:rPr lang="vi-VN"/>
              <a:t>và </a:t>
            </a:r>
            <a:r>
              <a:rPr lang="vi-VN" smtClean="0"/>
              <a:t>1</a:t>
            </a:r>
            <a:r>
              <a:rPr lang="en-US" smtClean="0"/>
              <a:t>.</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0113" y="3883682"/>
            <a:ext cx="6979875" cy="235321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315" y="3992233"/>
            <a:ext cx="2200275" cy="2324100"/>
          </a:xfrm>
          <a:prstGeom prst="rect">
            <a:avLst/>
          </a:prstGeom>
        </p:spPr>
      </p:pic>
    </p:spTree>
    <p:extLst>
      <p:ext uri="{BB962C8B-B14F-4D97-AF65-F5344CB8AC3E}">
        <p14:creationId xmlns:p14="http://schemas.microsoft.com/office/powerpoint/2010/main" val="374992442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I.Tổng quan CNN</a:t>
            </a:r>
          </a:p>
        </p:txBody>
      </p:sp>
      <p:sp>
        <p:nvSpPr>
          <p:cNvPr id="3" name="Content Placeholder 2"/>
          <p:cNvSpPr>
            <a:spLocks noGrp="1"/>
          </p:cNvSpPr>
          <p:nvPr>
            <p:ph idx="1"/>
          </p:nvPr>
        </p:nvSpPr>
        <p:spPr/>
        <p:txBody>
          <a:bodyPr/>
          <a:lstStyle/>
          <a:p>
            <a:r>
              <a:rPr lang="en-US" b="1" smtClean="0"/>
              <a:t>- Lớp </a:t>
            </a:r>
            <a:r>
              <a:rPr lang="en-US" b="1"/>
              <a:t>tích chập - </a:t>
            </a:r>
            <a:r>
              <a:rPr lang="en-US" b="1"/>
              <a:t>Convolution </a:t>
            </a:r>
            <a:r>
              <a:rPr lang="en-US" b="1" smtClean="0"/>
              <a:t>Layer:</a:t>
            </a:r>
          </a:p>
          <a:p>
            <a:pPr marL="0" indent="0">
              <a:buNone/>
            </a:pPr>
            <a:r>
              <a:rPr lang="vi-VN" sz="1600"/>
              <a:t>Tích chập là lớp đầu tiên để trích xuất các tính năng từ hình ảnh đầu vào. Tích chập duy trì mối quan hệ giữa các pixel bằng cách tìm hiểu các tính năng hình ảnh bằng cách sử dụng các </a:t>
            </a:r>
            <a:r>
              <a:rPr lang="vi-VN" sz="1600"/>
              <a:t>ô </a:t>
            </a:r>
            <a:r>
              <a:rPr lang="vi-VN" sz="1600" smtClean="0"/>
              <a:t>v</a:t>
            </a:r>
            <a:r>
              <a:rPr lang="en-US" sz="1600" smtClean="0"/>
              <a:t>uô</a:t>
            </a:r>
            <a:r>
              <a:rPr lang="vi-VN" sz="1600" smtClean="0"/>
              <a:t>ng </a:t>
            </a:r>
            <a:r>
              <a:rPr lang="vi-VN" sz="1600"/>
              <a:t>nhỏ của dữ liệu đầu vào. Nó là 1 phép toán có 2 đầu vào như ma trận hình ảnh và 1 bộ lọc hoặc hạt nhân.</a:t>
            </a:r>
            <a:endParaRPr lang="en-US" sz="1600" b="1"/>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758" y="4178150"/>
            <a:ext cx="4391025" cy="23145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7177" y="3984174"/>
            <a:ext cx="3847920" cy="2809128"/>
          </a:xfrm>
          <a:prstGeom prst="rect">
            <a:avLst/>
          </a:prstGeom>
        </p:spPr>
      </p:pic>
    </p:spTree>
    <p:extLst>
      <p:ext uri="{BB962C8B-B14F-4D97-AF65-F5344CB8AC3E}">
        <p14:creationId xmlns:p14="http://schemas.microsoft.com/office/powerpoint/2010/main" val="1867649652"/>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I.Tổng quan CNN</a:t>
            </a:r>
          </a:p>
        </p:txBody>
      </p:sp>
      <p:sp>
        <p:nvSpPr>
          <p:cNvPr id="3" name="Content Placeholder 2"/>
          <p:cNvSpPr>
            <a:spLocks noGrp="1"/>
          </p:cNvSpPr>
          <p:nvPr>
            <p:ph idx="1"/>
          </p:nvPr>
        </p:nvSpPr>
        <p:spPr>
          <a:xfrm>
            <a:off x="1154955" y="2603500"/>
            <a:ext cx="6410412" cy="3416300"/>
          </a:xfrm>
        </p:spPr>
        <p:txBody>
          <a:bodyPr/>
          <a:lstStyle/>
          <a:p>
            <a:r>
              <a:rPr lang="vi-VN"/>
              <a:t>Sự kết hợp của 1 hình ảnh với các bộ lọc khác nhau có thể thực hiện các hoạt động như phát hiện cạnh, làm mờ và làm sắc nét bằng cách áp dụng các bộ lọc. Ví dụ dưới đây cho thấy hình ảnh tích chập khác nhau sau khi áp dụng các Kernel khác nhau.</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5826" y="1327150"/>
            <a:ext cx="3324225" cy="5372100"/>
          </a:xfrm>
          <a:prstGeom prst="rect">
            <a:avLst/>
          </a:prstGeom>
        </p:spPr>
      </p:pic>
    </p:spTree>
    <p:extLst>
      <p:ext uri="{BB962C8B-B14F-4D97-AF65-F5344CB8AC3E}">
        <p14:creationId xmlns:p14="http://schemas.microsoft.com/office/powerpoint/2010/main" val="2464699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I.Tổng quan CNN</a:t>
            </a:r>
          </a:p>
        </p:txBody>
      </p:sp>
      <p:sp>
        <p:nvSpPr>
          <p:cNvPr id="3" name="Content Placeholder 2"/>
          <p:cNvSpPr>
            <a:spLocks noGrp="1"/>
          </p:cNvSpPr>
          <p:nvPr>
            <p:ph idx="1"/>
          </p:nvPr>
        </p:nvSpPr>
        <p:spPr/>
        <p:txBody>
          <a:bodyPr/>
          <a:lstStyle/>
          <a:p>
            <a:r>
              <a:rPr lang="vi-VN" b="1"/>
              <a:t>Bước nhảy - Stride</a:t>
            </a:r>
          </a:p>
          <a:p>
            <a:pPr marL="0" indent="0">
              <a:buNone/>
            </a:pPr>
            <a:r>
              <a:rPr lang="vi-VN"/>
              <a:t>Stride là số pixel thay đổi trên ma trận đầu vào. Khi stride là 1 thì ta di chuyển các kernel 1 pixel. Khi stride là 2 thì ta di chuyển các kernel đi 2 pixel và tiếp tục như vậy</a:t>
            </a:r>
            <a:r>
              <a:rPr lang="vi-VN"/>
              <a:t>. </a:t>
            </a: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234" y="3649984"/>
            <a:ext cx="4728261" cy="259910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6574" y="3618138"/>
            <a:ext cx="2855343" cy="2797072"/>
          </a:xfrm>
          <a:prstGeom prst="rect">
            <a:avLst/>
          </a:prstGeom>
        </p:spPr>
      </p:pic>
      <p:sp>
        <p:nvSpPr>
          <p:cNvPr id="6" name="TextBox 5"/>
          <p:cNvSpPr txBox="1"/>
          <p:nvPr/>
        </p:nvSpPr>
        <p:spPr>
          <a:xfrm>
            <a:off x="2277374" y="6205987"/>
            <a:ext cx="1173192" cy="369332"/>
          </a:xfrm>
          <a:prstGeom prst="rect">
            <a:avLst/>
          </a:prstGeom>
          <a:noFill/>
        </p:spPr>
        <p:txBody>
          <a:bodyPr wrap="square" rtlCol="0">
            <a:spAutoFit/>
          </a:bodyPr>
          <a:lstStyle/>
          <a:p>
            <a:r>
              <a:rPr lang="en-US" smtClean="0"/>
              <a:t>Stride 1</a:t>
            </a:r>
            <a:endParaRPr lang="en-US"/>
          </a:p>
        </p:txBody>
      </p:sp>
      <p:sp>
        <p:nvSpPr>
          <p:cNvPr id="7" name="TextBox 6"/>
          <p:cNvSpPr txBox="1"/>
          <p:nvPr/>
        </p:nvSpPr>
        <p:spPr>
          <a:xfrm>
            <a:off x="8246631" y="6205987"/>
            <a:ext cx="1483743" cy="372374"/>
          </a:xfrm>
          <a:prstGeom prst="rect">
            <a:avLst/>
          </a:prstGeom>
          <a:noFill/>
        </p:spPr>
        <p:txBody>
          <a:bodyPr wrap="square" rtlCol="0">
            <a:spAutoFit/>
          </a:bodyPr>
          <a:lstStyle/>
          <a:p>
            <a:r>
              <a:rPr lang="en-US" smtClean="0"/>
              <a:t>Stride 2</a:t>
            </a:r>
            <a:endParaRPr lang="en-US"/>
          </a:p>
        </p:txBody>
      </p:sp>
    </p:spTree>
    <p:extLst>
      <p:ext uri="{BB962C8B-B14F-4D97-AF65-F5344CB8AC3E}">
        <p14:creationId xmlns:p14="http://schemas.microsoft.com/office/powerpoint/2010/main" val="14549081"/>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I.Tổng quan CNN</a:t>
            </a:r>
          </a:p>
        </p:txBody>
      </p:sp>
      <p:sp>
        <p:nvSpPr>
          <p:cNvPr id="3" name="Content Placeholder 2"/>
          <p:cNvSpPr>
            <a:spLocks noGrp="1"/>
          </p:cNvSpPr>
          <p:nvPr>
            <p:ph idx="1"/>
          </p:nvPr>
        </p:nvSpPr>
        <p:spPr/>
        <p:txBody>
          <a:bodyPr/>
          <a:lstStyle/>
          <a:p>
            <a:r>
              <a:rPr lang="vi-VN" b="1"/>
              <a:t>Đường viền - Padding</a:t>
            </a:r>
          </a:p>
          <a:p>
            <a:pPr marL="0" indent="0">
              <a:buNone/>
            </a:pPr>
            <a:r>
              <a:rPr lang="vi-VN"/>
              <a:t>Đôi khi kernel không phù hợp với hình ảnh đầu vào. Ta </a:t>
            </a:r>
            <a:r>
              <a:rPr lang="vi-VN"/>
              <a:t>có </a:t>
            </a:r>
            <a:r>
              <a:rPr lang="en-US" smtClean="0"/>
              <a:t>thể chèn </a:t>
            </a:r>
            <a:r>
              <a:rPr lang="en-US"/>
              <a:t>thêm các số 0 vào 4 đường biên của hình ảnh (</a:t>
            </a:r>
            <a:r>
              <a:rPr lang="en-US"/>
              <a:t>padding</a:t>
            </a:r>
            <a:r>
              <a:rPr lang="en-US" smtClean="0"/>
              <a:t>)</a:t>
            </a:r>
            <a:endParaRPr lang="vi-V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331" y="3760210"/>
            <a:ext cx="10931235" cy="2828925"/>
          </a:xfrm>
          <a:prstGeom prst="rect">
            <a:avLst/>
          </a:prstGeom>
        </p:spPr>
      </p:pic>
    </p:spTree>
    <p:extLst>
      <p:ext uri="{BB962C8B-B14F-4D97-AF65-F5344CB8AC3E}">
        <p14:creationId xmlns:p14="http://schemas.microsoft.com/office/powerpoint/2010/main" val="271785924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I.Tổng quan CNN</a:t>
            </a:r>
          </a:p>
        </p:txBody>
      </p:sp>
      <p:sp>
        <p:nvSpPr>
          <p:cNvPr id="3" name="Content Placeholder 2"/>
          <p:cNvSpPr>
            <a:spLocks noGrp="1"/>
          </p:cNvSpPr>
          <p:nvPr>
            <p:ph idx="1"/>
          </p:nvPr>
        </p:nvSpPr>
        <p:spPr/>
        <p:txBody>
          <a:bodyPr/>
          <a:lstStyle/>
          <a:p>
            <a:r>
              <a:rPr lang="en-US" b="1"/>
              <a:t>Hàm phi tuyến - ReLU</a:t>
            </a:r>
          </a:p>
          <a:p>
            <a:pPr marL="0" indent="0">
              <a:buNone/>
            </a:pPr>
            <a:r>
              <a:rPr lang="en-US"/>
              <a:t>ReLU viết tắt của Rectified Linear Unit, là 1 hàm phi tuyến. Với đầu ra là: ƒ (x) = max (0, x).</a:t>
            </a:r>
          </a:p>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5654" y="3565624"/>
            <a:ext cx="3725807" cy="28477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891" y="3651308"/>
            <a:ext cx="5668312" cy="2676352"/>
          </a:xfrm>
          <a:prstGeom prst="rect">
            <a:avLst/>
          </a:prstGeom>
        </p:spPr>
      </p:pic>
    </p:spTree>
    <p:extLst>
      <p:ext uri="{BB962C8B-B14F-4D97-AF65-F5344CB8AC3E}">
        <p14:creationId xmlns:p14="http://schemas.microsoft.com/office/powerpoint/2010/main" val="389603441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I.Tổng quan CNN</a:t>
            </a:r>
          </a:p>
        </p:txBody>
      </p:sp>
      <p:sp>
        <p:nvSpPr>
          <p:cNvPr id="3" name="Content Placeholder 2"/>
          <p:cNvSpPr>
            <a:spLocks noGrp="1"/>
          </p:cNvSpPr>
          <p:nvPr>
            <p:ph idx="1"/>
          </p:nvPr>
        </p:nvSpPr>
        <p:spPr/>
        <p:txBody>
          <a:bodyPr/>
          <a:lstStyle/>
          <a:p>
            <a:r>
              <a:rPr lang="en-US" b="1"/>
              <a:t>Lớp gộp - Pooling Layer</a:t>
            </a:r>
          </a:p>
          <a:p>
            <a:pPr marL="0" indent="0">
              <a:buNone/>
            </a:pPr>
            <a:r>
              <a:rPr lang="vi-VN"/>
              <a:t>Lớp pooling sẽ giảm bớt số lượng tham số khi hình ảnh quá lớn. Không gian pooling còn được gọi là lấy mẫu con hoặc lấy mẫu xuống làm giảm kích thước của mỗi map nhưng vẫn giữ lại thông tin quan </a:t>
            </a:r>
            <a:r>
              <a:rPr lang="vi-VN"/>
              <a:t>trọng</a:t>
            </a:r>
            <a:r>
              <a:rPr lang="vi-VN" smtClean="0"/>
              <a:t>.</a:t>
            </a:r>
            <a:r>
              <a:rPr lang="en-US" smtClean="0"/>
              <a:t> Gồm có: Max Pooling, Avarage Pooling, Sum Pooling.</a:t>
            </a:r>
          </a:p>
          <a:p>
            <a:pPr marL="0" indent="0">
              <a:buNone/>
            </a:pPr>
            <a:endParaRPr lang="en-US" smtClean="0"/>
          </a:p>
          <a:p>
            <a:pPr marL="0" indent="0">
              <a:buNone/>
            </a:pP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6487" y="4040591"/>
            <a:ext cx="5741189" cy="2737079"/>
          </a:xfrm>
          <a:prstGeom prst="rect">
            <a:avLst/>
          </a:prstGeom>
        </p:spPr>
      </p:pic>
    </p:spTree>
    <p:extLst>
      <p:ext uri="{BB962C8B-B14F-4D97-AF65-F5344CB8AC3E}">
        <p14:creationId xmlns:p14="http://schemas.microsoft.com/office/powerpoint/2010/main" val="1044205757"/>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164</TotalTime>
  <Words>652</Words>
  <Application>Microsoft Office PowerPoint</Application>
  <PresentationFormat>Widescreen</PresentationFormat>
  <Paragraphs>57</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Century Gothic</vt:lpstr>
      <vt:lpstr>Arial</vt:lpstr>
      <vt:lpstr>Times New Roman</vt:lpstr>
      <vt:lpstr>Wingdings 3</vt:lpstr>
      <vt:lpstr>Ion Boardroom</vt:lpstr>
      <vt:lpstr>Chuyên đề thiết kế hệ vi mạch 1 CE434.L21.MTCL</vt:lpstr>
      <vt:lpstr>I.Tổng quan CNN</vt:lpstr>
      <vt:lpstr>I.Tổng quan CNN</vt:lpstr>
      <vt:lpstr>I.Tổng quan CNN</vt:lpstr>
      <vt:lpstr>I.Tổng quan CNN</vt:lpstr>
      <vt:lpstr>I.Tổng quan CNN</vt:lpstr>
      <vt:lpstr>I.Tổng quan CNN</vt:lpstr>
      <vt:lpstr>I.Tổng quan CNN</vt:lpstr>
      <vt:lpstr>I.Tổng quan CNN</vt:lpstr>
      <vt:lpstr>I.Tổng quan CNN</vt:lpstr>
      <vt:lpstr>II. AlexNet</vt:lpstr>
      <vt:lpstr>II. AlexNet</vt:lpstr>
      <vt:lpstr>II. AlexNet</vt:lpstr>
      <vt:lpstr>II. AlexNet</vt:lpstr>
      <vt:lpstr>III.AlexNet HDL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Chuyên đề thiết kế hệ vi mạch 1 CE434.L21.MTCL</dc:title>
  <dc:creator>alle99101@gmail.com</dc:creator>
  <cp:lastModifiedBy>alle99101@gmail.com</cp:lastModifiedBy>
  <cp:revision>28</cp:revision>
  <dcterms:created xsi:type="dcterms:W3CDTF">2021-04-20T01:39:28Z</dcterms:created>
  <dcterms:modified xsi:type="dcterms:W3CDTF">2021-04-20T04:23:58Z</dcterms:modified>
</cp:coreProperties>
</file>